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1" autoAdjust="0"/>
    <p:restoredTop sz="94675" autoAdjust="0"/>
  </p:normalViewPr>
  <p:slideViewPr>
    <p:cSldViewPr>
      <p:cViewPr varScale="1">
        <p:scale>
          <a:sx n="87" d="100"/>
          <a:sy n="87" d="100"/>
        </p:scale>
        <p:origin x="-146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30915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367606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396583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122986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173316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127368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989277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381839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245496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29209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1B933-41E6-4B97-913F-7A60E5FC76BF}" type="datetimeFigureOut">
              <a:rPr lang="en-AU" smtClean="0"/>
              <a:t>5/04/2013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73679B08-3F43-4434-A972-5B4BF1B393F9}" type="slidenum">
              <a:rPr lang="en-AU" smtClean="0"/>
              <a:t>‹#›</a:t>
            </a:fld>
            <a:endParaRPr lang="en-AU" dirty="0"/>
          </a:p>
        </p:txBody>
      </p:sp>
    </p:spTree>
    <p:extLst>
      <p:ext uri="{BB962C8B-B14F-4D97-AF65-F5344CB8AC3E}">
        <p14:creationId xmlns:p14="http://schemas.microsoft.com/office/powerpoint/2010/main" val="31380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1B933-41E6-4B97-913F-7A60E5FC76BF}" type="datetimeFigureOut">
              <a:rPr lang="en-AU" smtClean="0"/>
              <a:t>5/04/2013</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79B08-3F43-4434-A972-5B4BF1B393F9}" type="slidenum">
              <a:rPr lang="en-AU" smtClean="0"/>
              <a:t>‹#›</a:t>
            </a:fld>
            <a:endParaRPr lang="en-AU" dirty="0"/>
          </a:p>
        </p:txBody>
      </p:sp>
    </p:spTree>
    <p:extLst>
      <p:ext uri="{BB962C8B-B14F-4D97-AF65-F5344CB8AC3E}">
        <p14:creationId xmlns:p14="http://schemas.microsoft.com/office/powerpoint/2010/main" val="1984805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vi-VN" dirty="0"/>
              <a:t>Các câu hỏi </a:t>
            </a:r>
            <a:r>
              <a:rPr lang="vi-VN" dirty="0" smtClean="0"/>
              <a:t>để</a:t>
            </a:r>
            <a:r>
              <a:rPr lang="en-US" dirty="0" smtClean="0"/>
              <a:t> </a:t>
            </a:r>
            <a:r>
              <a:rPr lang="vi-VN" dirty="0" smtClean="0"/>
              <a:t>hỏi </a:t>
            </a:r>
            <a:r>
              <a:rPr lang="vi-VN" dirty="0"/>
              <a:t>bác sĩ</a:t>
            </a:r>
            <a:br>
              <a:rPr lang="vi-VN" dirty="0"/>
            </a:br>
            <a:endParaRPr lang="en-AU" dirty="0"/>
          </a:p>
        </p:txBody>
      </p:sp>
      <p:sp>
        <p:nvSpPr>
          <p:cNvPr id="3" name="Subtitle 2"/>
          <p:cNvSpPr>
            <a:spLocks noGrp="1"/>
          </p:cNvSpPr>
          <p:nvPr>
            <p:ph type="subTitle" idx="1"/>
          </p:nvPr>
        </p:nvSpPr>
        <p:spPr/>
        <p:txBody>
          <a:bodyPr/>
          <a:lstStyle/>
          <a:p>
            <a:endParaRPr lang="en-AU"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4120323"/>
      </p:ext>
    </p:extLst>
  </p:cSld>
  <p:clrMapOvr>
    <a:masterClrMapping/>
  </p:clrMapOvr>
  <mc:AlternateContent xmlns:mc="http://schemas.openxmlformats.org/markup-compatibility/2006">
    <mc:Choice xmlns:p14="http://schemas.microsoft.com/office/powerpoint/2010/main" Requires="p14">
      <p:transition spd="slow" p14:dur="2000" advTm="3762"/>
    </mc:Choice>
    <mc:Fallback>
      <p:transition spd="slow" advTm="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862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normAutofit fontScale="90000"/>
          </a:bodyPr>
          <a:lstStyle/>
          <a:p>
            <a:r>
              <a:rPr lang="en-US" sz="3600" dirty="0" smtClean="0"/>
              <a:t/>
            </a:r>
            <a:br>
              <a:rPr lang="en-US" sz="3600" dirty="0" smtClean="0"/>
            </a:br>
            <a:r>
              <a:rPr lang="vi-VN" sz="3600" dirty="0" smtClean="0"/>
              <a:t>Khi </a:t>
            </a:r>
            <a:r>
              <a:rPr lang="vi-VN" sz="3600" dirty="0"/>
              <a:t>chẩn đoán bị ung thư, quý vị hãy cộng </a:t>
            </a:r>
            <a:r>
              <a:rPr lang="vi-VN" sz="3600" dirty="0" smtClean="0"/>
              <a:t>t</a:t>
            </a:r>
            <a:r>
              <a:rPr lang="en-US" sz="3600" dirty="0" smtClean="0"/>
              <a:t> </a:t>
            </a:r>
            <a:r>
              <a:rPr lang="vi-VN" sz="3600" dirty="0" smtClean="0"/>
              <a:t>á</a:t>
            </a:r>
            <a:r>
              <a:rPr lang="en-US" sz="3600" dirty="0" smtClean="0"/>
              <a:t> </a:t>
            </a:r>
            <a:r>
              <a:rPr lang="vi-VN" sz="3600" dirty="0" smtClean="0"/>
              <a:t>c </a:t>
            </a:r>
            <a:r>
              <a:rPr lang="vi-VN" sz="3600" dirty="0"/>
              <a:t>chặt chẽ </a:t>
            </a:r>
            <a:r>
              <a:rPr lang="en-US" sz="3600" dirty="0" smtClean="0"/>
              <a:t> </a:t>
            </a:r>
            <a:r>
              <a:rPr lang="vi-VN" sz="3600" dirty="0" smtClean="0"/>
              <a:t>với </a:t>
            </a:r>
            <a:r>
              <a:rPr lang="vi-VN" sz="3600" dirty="0"/>
              <a:t>bác sĩ và các chuyên viên săn sóc y tế khác</a:t>
            </a:r>
            <a:r>
              <a:rPr lang="vi-VN" dirty="0"/>
              <a:t/>
            </a:r>
            <a:br>
              <a:rPr lang="vi-VN" dirty="0"/>
            </a:br>
            <a:endParaRPr lang="en-AU" dirty="0"/>
          </a:p>
        </p:txBody>
      </p:sp>
      <p:sp>
        <p:nvSpPr>
          <p:cNvPr id="3" name="Content Placeholder 2"/>
          <p:cNvSpPr>
            <a:spLocks noGrp="1"/>
          </p:cNvSpPr>
          <p:nvPr>
            <p:ph idx="1"/>
          </p:nvPr>
        </p:nvSpPr>
        <p:spPr>
          <a:xfrm>
            <a:off x="457200" y="1772816"/>
            <a:ext cx="8229600" cy="4353347"/>
          </a:xfrm>
        </p:spPr>
        <p:txBody>
          <a:bodyPr>
            <a:normAutofit fontScale="40000" lnSpcReduction="20000"/>
          </a:bodyPr>
          <a:lstStyle/>
          <a:p>
            <a:pPr marL="0" indent="0">
              <a:buNone/>
            </a:pPr>
            <a:r>
              <a:rPr lang="vi-VN" sz="5100" dirty="0"/>
              <a:t>Trong mối </a:t>
            </a:r>
            <a:r>
              <a:rPr lang="vi-VN" sz="5100" dirty="0" smtClean="0"/>
              <a:t>tương </a:t>
            </a:r>
            <a:r>
              <a:rPr lang="vi-VN" sz="5100" dirty="0"/>
              <a:t>quan </a:t>
            </a:r>
            <a:r>
              <a:rPr lang="vi-VN" sz="5100" dirty="0" smtClean="0"/>
              <a:t>n</a:t>
            </a:r>
            <a:r>
              <a:rPr lang="en-US" sz="5100" dirty="0" smtClean="0"/>
              <a:t> </a:t>
            </a:r>
            <a:r>
              <a:rPr lang="vi-VN" sz="5100" dirty="0" smtClean="0"/>
              <a:t>à</a:t>
            </a:r>
            <a:r>
              <a:rPr lang="en-US" sz="5100" dirty="0" smtClean="0"/>
              <a:t> </a:t>
            </a:r>
            <a:r>
              <a:rPr lang="vi-VN" sz="5100" dirty="0" smtClean="0"/>
              <a:t>y</a:t>
            </a:r>
            <a:r>
              <a:rPr lang="vi-VN" sz="5100" dirty="0"/>
              <a:t>, để được săn </a:t>
            </a:r>
            <a:r>
              <a:rPr lang="en-US" sz="5100" dirty="0" smtClean="0"/>
              <a:t>s</a:t>
            </a:r>
            <a:r>
              <a:rPr lang="vi-VN" sz="5100" dirty="0" smtClean="0"/>
              <a:t>óc tốt </a:t>
            </a:r>
            <a:r>
              <a:rPr lang="vi-VN" sz="5100" dirty="0"/>
              <a:t>nhất, quý vị có quyền</a:t>
            </a:r>
            <a:r>
              <a:rPr lang="vi-VN" sz="5100" dirty="0" smtClean="0"/>
              <a:t>:</a:t>
            </a:r>
            <a:endParaRPr lang="en-US" sz="5100" dirty="0" smtClean="0"/>
          </a:p>
          <a:p>
            <a:pPr marL="0" indent="0">
              <a:buNone/>
            </a:pPr>
            <a:endParaRPr lang="en-US" sz="5100" dirty="0" smtClean="0"/>
          </a:p>
          <a:p>
            <a:r>
              <a:rPr lang="vi-VN" sz="5100" dirty="0" smtClean="0"/>
              <a:t> Nêu </a:t>
            </a:r>
            <a:r>
              <a:rPr lang="vi-VN" sz="5100" dirty="0"/>
              <a:t>câu hỏi.</a:t>
            </a:r>
          </a:p>
          <a:p>
            <a:r>
              <a:rPr lang="vi-VN" sz="5100" dirty="0" smtClean="0"/>
              <a:t>Được </a:t>
            </a:r>
            <a:r>
              <a:rPr lang="vi-VN" sz="5100" dirty="0"/>
              <a:t>cho biết cụ thể và chi tiết săn sóc này.</a:t>
            </a:r>
          </a:p>
          <a:p>
            <a:r>
              <a:rPr lang="vi-VN" sz="5100" dirty="0" smtClean="0"/>
              <a:t>Lựa </a:t>
            </a:r>
            <a:r>
              <a:rPr lang="vi-VN" sz="5100" dirty="0"/>
              <a:t>chọn điều trị từ các khả năng sẵn có</a:t>
            </a:r>
            <a:r>
              <a:rPr lang="vi-VN" sz="5100" dirty="0" smtClean="0"/>
              <a:t>.</a:t>
            </a:r>
            <a:endParaRPr lang="en-US" sz="5100" dirty="0" smtClean="0"/>
          </a:p>
          <a:p>
            <a:endParaRPr lang="vi-VN" sz="5100" dirty="0"/>
          </a:p>
          <a:p>
            <a:pPr marL="0" indent="0">
              <a:buNone/>
            </a:pPr>
            <a:r>
              <a:rPr lang="vi-VN" sz="5100" dirty="0"/>
              <a:t>Quan trọng là nêu câu hỏi, nhất là khi quý vị không chắc hay không </a:t>
            </a:r>
          </a:p>
          <a:p>
            <a:pPr marL="0" indent="0">
              <a:buNone/>
            </a:pPr>
            <a:r>
              <a:rPr lang="vi-VN" sz="5100" dirty="0"/>
              <a:t>rõ và cảm thấy cần thêm thông tin. Khuyến khích gia đình mình làm </a:t>
            </a:r>
          </a:p>
          <a:p>
            <a:pPr marL="0" indent="0">
              <a:buNone/>
            </a:pPr>
            <a:r>
              <a:rPr lang="vi-VN" sz="5100" dirty="0"/>
              <a:t>tương tự. Tìm kiếm thật nhiều thông tin quý vị thấy cần. Muốn liên </a:t>
            </a:r>
          </a:p>
          <a:p>
            <a:pPr marL="0" indent="0">
              <a:buNone/>
            </a:pPr>
            <a:r>
              <a:rPr lang="vi-VN" sz="5100" dirty="0"/>
              <a:t>quan nhiều hay ít đến việc quyết định điều trị cho mình là tùy quý vị. </a:t>
            </a:r>
          </a:p>
          <a:p>
            <a:pPr marL="0" indent="0">
              <a:buNone/>
            </a:pPr>
            <a:r>
              <a:rPr lang="vi-VN" sz="5100" dirty="0"/>
              <a:t>Điều này có thể thay đổi sau, nên hãy nhớ báo bác sĩ biết mình thích </a:t>
            </a:r>
            <a:r>
              <a:rPr lang="vi-VN" sz="5100" dirty="0" smtClean="0"/>
              <a:t>như </a:t>
            </a:r>
            <a:r>
              <a:rPr lang="vi-VN" sz="5100" dirty="0"/>
              <a:t>thế nào.</a:t>
            </a:r>
          </a:p>
          <a:p>
            <a:pPr marL="0" indent="0">
              <a:buNone/>
            </a:pPr>
            <a:endParaRPr lang="vi-VN" dirty="0"/>
          </a:p>
          <a:p>
            <a:endParaRPr lang="en-AU"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5049087"/>
      </p:ext>
    </p:extLst>
  </p:cSld>
  <p:clrMapOvr>
    <a:masterClrMapping/>
  </p:clrMapOvr>
  <mc:AlternateContent xmlns:mc="http://schemas.openxmlformats.org/markup-compatibility/2006">
    <mc:Choice xmlns:p14="http://schemas.microsoft.com/office/powerpoint/2010/main" Requires="p14">
      <p:transition spd="slow" p14:dur="2000" advTm="48077"/>
    </mc:Choice>
    <mc:Fallback>
      <p:transition spd="slow" advTm="4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Điều trị của riêng mình</a:t>
            </a:r>
            <a:endParaRPr lang="en-AU" dirty="0"/>
          </a:p>
        </p:txBody>
      </p:sp>
      <p:sp>
        <p:nvSpPr>
          <p:cNvPr id="3" name="Content Placeholder 2"/>
          <p:cNvSpPr>
            <a:spLocks noGrp="1"/>
          </p:cNvSpPr>
          <p:nvPr>
            <p:ph idx="1"/>
          </p:nvPr>
        </p:nvSpPr>
        <p:spPr/>
        <p:txBody>
          <a:bodyPr>
            <a:normAutofit fontScale="55000" lnSpcReduction="20000"/>
          </a:bodyPr>
          <a:lstStyle/>
          <a:p>
            <a:r>
              <a:rPr lang="vi-VN" dirty="0"/>
              <a:t>Để có lợi nhiều nhất từ các lần đến bác sĩ, quý vị có lẽ xem xét:</a:t>
            </a:r>
          </a:p>
          <a:p>
            <a:pPr marL="0" indent="0">
              <a:buNone/>
            </a:pPr>
            <a:endParaRPr lang="vi-VN" dirty="0"/>
          </a:p>
          <a:p>
            <a:r>
              <a:rPr lang="vi-VN" dirty="0"/>
              <a:t>Yêu cầu một cuộc hẹn lâu hơn nếu có nhiều vấn đề bàn thảo.</a:t>
            </a:r>
          </a:p>
          <a:p>
            <a:pPr marL="0" indent="0">
              <a:buNone/>
            </a:pPr>
            <a:endParaRPr lang="vi-VN" dirty="0"/>
          </a:p>
          <a:p>
            <a:r>
              <a:rPr lang="vi-VN" dirty="0"/>
              <a:t>Chuẩn bị trước câu hỏi.</a:t>
            </a:r>
          </a:p>
          <a:p>
            <a:pPr marL="0" indent="0">
              <a:buNone/>
            </a:pPr>
            <a:endParaRPr lang="vi-VN" dirty="0"/>
          </a:p>
          <a:p>
            <a:r>
              <a:rPr lang="vi-VN" dirty="0"/>
              <a:t>Nhờ một người bạn hay người thân để giúp đỡ, hoặc ghi lại </a:t>
            </a:r>
          </a:p>
          <a:p>
            <a:r>
              <a:rPr lang="vi-VN" dirty="0"/>
              <a:t>câu trả lời nếu được.</a:t>
            </a:r>
          </a:p>
          <a:p>
            <a:pPr marL="0" indent="0">
              <a:buNone/>
            </a:pPr>
            <a:endParaRPr lang="vi-VN" dirty="0"/>
          </a:p>
          <a:p>
            <a:r>
              <a:rPr lang="vi-VN" dirty="0"/>
              <a:t>Yêu cầu bác sĩ giải thích lại nếu chưa hiểu câu trả lời.</a:t>
            </a:r>
          </a:p>
          <a:p>
            <a:pPr marL="0" indent="0">
              <a:buNone/>
            </a:pPr>
            <a:endParaRPr lang="vi-VN" dirty="0"/>
          </a:p>
          <a:p>
            <a:r>
              <a:rPr lang="vi-VN" dirty="0"/>
              <a:t>Yêu cầu bác sĩ ghi tóm tắt kế hoạch điều trị của quý vị.</a:t>
            </a:r>
          </a:p>
          <a:p>
            <a:pPr marL="0" indent="0">
              <a:buNone/>
            </a:pPr>
            <a:endParaRPr lang="vi-VN" dirty="0"/>
          </a:p>
          <a:p>
            <a:r>
              <a:rPr lang="vi-VN" dirty="0"/>
              <a:t>Yêu cầu một thông ngôn nếu có khó khăn giao tiếp bằng </a:t>
            </a:r>
            <a:r>
              <a:rPr lang="vi-VN" dirty="0" smtClean="0"/>
              <a:t>tiếng </a:t>
            </a:r>
            <a:r>
              <a:rPr lang="vi-VN" dirty="0"/>
              <a:t>Anh (liên hệ Dịch vụ Thông ngôn và Dịch thuật số </a:t>
            </a:r>
            <a:r>
              <a:rPr lang="vi-VN" dirty="0">
                <a:solidFill>
                  <a:srgbClr val="92D050"/>
                </a:solidFill>
              </a:rPr>
              <a:t>13 14 50</a:t>
            </a:r>
            <a:r>
              <a:rPr lang="vi-VN" dirty="0"/>
              <a:t>).</a:t>
            </a:r>
          </a:p>
          <a:p>
            <a:endParaRPr lang="en-AU"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7229931"/>
      </p:ext>
    </p:extLst>
  </p:cSld>
  <p:clrMapOvr>
    <a:masterClrMapping/>
  </p:clrMapOvr>
  <mc:AlternateContent xmlns:mc="http://schemas.openxmlformats.org/markup-compatibility/2006">
    <mc:Choice xmlns:p14="http://schemas.microsoft.com/office/powerpoint/2010/main" Requires="p14">
      <p:transition spd="slow" p14:dur="2000" advTm="41431"/>
    </mc:Choice>
    <mc:Fallback>
      <p:transition spd="slow" advTm="4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Các câu hỏi tổng quát</a:t>
            </a:r>
            <a:endParaRPr lang="en-AU" dirty="0"/>
          </a:p>
        </p:txBody>
      </p:sp>
      <p:sp>
        <p:nvSpPr>
          <p:cNvPr id="3" name="Content Placeholder 2"/>
          <p:cNvSpPr>
            <a:spLocks noGrp="1"/>
          </p:cNvSpPr>
          <p:nvPr>
            <p:ph idx="1"/>
          </p:nvPr>
        </p:nvSpPr>
        <p:spPr/>
        <p:txBody>
          <a:bodyPr>
            <a:normAutofit lnSpcReduction="10000"/>
          </a:bodyPr>
          <a:lstStyle/>
          <a:p>
            <a:r>
              <a:rPr lang="vi-VN" dirty="0" smtClean="0"/>
              <a:t> Tên </a:t>
            </a:r>
            <a:r>
              <a:rPr lang="vi-VN" dirty="0"/>
              <a:t>loại ung thư và bệnh trạng của mình?</a:t>
            </a:r>
          </a:p>
          <a:p>
            <a:pPr marL="0" indent="0">
              <a:buNone/>
            </a:pPr>
            <a:r>
              <a:rPr lang="vi-VN" dirty="0" smtClean="0"/>
              <a:t> </a:t>
            </a:r>
            <a:endParaRPr lang="vi-VN" dirty="0"/>
          </a:p>
          <a:p>
            <a:r>
              <a:rPr lang="vi-VN" dirty="0"/>
              <a:t>Nó phát triển nhanh hay chậm?</a:t>
            </a:r>
          </a:p>
          <a:p>
            <a:pPr marL="0" indent="0">
              <a:buNone/>
            </a:pPr>
            <a:endParaRPr lang="vi-VN" dirty="0"/>
          </a:p>
          <a:p>
            <a:r>
              <a:rPr lang="vi-VN" dirty="0"/>
              <a:t>(Các) phần thân thể nào bị ảnh hưởng?</a:t>
            </a:r>
          </a:p>
          <a:p>
            <a:pPr marL="0" indent="0">
              <a:buNone/>
            </a:pPr>
            <a:endParaRPr lang="vi-VN" dirty="0"/>
          </a:p>
          <a:p>
            <a:r>
              <a:rPr lang="vi-VN" dirty="0"/>
              <a:t>Có thể chữa lành hay kiểm soát được ung thư không?</a:t>
            </a:r>
          </a:p>
          <a:p>
            <a:endParaRPr lang="en-AU"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59982"/>
      </p:ext>
    </p:extLst>
  </p:cSld>
  <p:clrMapOvr>
    <a:masterClrMapping/>
  </p:clrMapOvr>
  <mc:AlternateContent xmlns:mc="http://schemas.openxmlformats.org/markup-compatibility/2006">
    <mc:Choice xmlns:p14="http://schemas.microsoft.com/office/powerpoint/2010/main" Requires="p14">
      <p:transition spd="slow" p14:dur="2000" advTm="16654"/>
    </mc:Choice>
    <mc:Fallback>
      <p:transition spd="slow" advTm="1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Các câu hỏi về xét nghiệm?</a:t>
            </a:r>
            <a:endParaRPr lang="en-AU" dirty="0"/>
          </a:p>
        </p:txBody>
      </p:sp>
      <p:sp>
        <p:nvSpPr>
          <p:cNvPr id="3" name="Content Placeholder 2"/>
          <p:cNvSpPr>
            <a:spLocks noGrp="1"/>
          </p:cNvSpPr>
          <p:nvPr>
            <p:ph idx="1"/>
          </p:nvPr>
        </p:nvSpPr>
        <p:spPr/>
        <p:txBody>
          <a:bodyPr>
            <a:normAutofit fontScale="85000" lnSpcReduction="10000"/>
          </a:bodyPr>
          <a:lstStyle/>
          <a:p>
            <a:endParaRPr lang="vi-VN" dirty="0"/>
          </a:p>
          <a:p>
            <a:r>
              <a:rPr lang="vi-VN" dirty="0"/>
              <a:t>Xét nghiệm này sẽ liên quan đến việc gì?</a:t>
            </a:r>
          </a:p>
          <a:p>
            <a:pPr marL="0" indent="0">
              <a:buNone/>
            </a:pPr>
            <a:endParaRPr lang="vi-VN" dirty="0"/>
          </a:p>
          <a:p>
            <a:r>
              <a:rPr lang="vi-VN" dirty="0"/>
              <a:t>Quý vị sẽ nhận được thông tin gì? </a:t>
            </a:r>
          </a:p>
          <a:p>
            <a:pPr marL="0" indent="0">
              <a:buNone/>
            </a:pPr>
            <a:endParaRPr lang="vi-VN" dirty="0"/>
          </a:p>
          <a:p>
            <a:r>
              <a:rPr lang="vi-VN" dirty="0"/>
              <a:t>Những lợi ích và rủi ro nào cho tôi khi làm xét nghiệm này</a:t>
            </a:r>
            <a:r>
              <a:rPr lang="vi-VN" dirty="0" smtClean="0"/>
              <a:t>?</a:t>
            </a:r>
            <a:endParaRPr lang="en-US" dirty="0" smtClean="0"/>
          </a:p>
          <a:p>
            <a:endParaRPr lang="vi-VN" dirty="0"/>
          </a:p>
          <a:p>
            <a:r>
              <a:rPr lang="vi-VN" dirty="0" smtClean="0"/>
              <a:t>Kết </a:t>
            </a:r>
            <a:r>
              <a:rPr lang="vi-VN" dirty="0"/>
              <a:t>quả của xét nghiệm này liệu có ảnh hưởng đến quyết định loại </a:t>
            </a:r>
            <a:r>
              <a:rPr lang="vi-VN" dirty="0" smtClean="0"/>
              <a:t>điều </a:t>
            </a:r>
            <a:r>
              <a:rPr lang="vi-VN" dirty="0"/>
              <a:t>trị tôi nhận được không?</a:t>
            </a:r>
          </a:p>
          <a:p>
            <a:endParaRPr lang="en-AU"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7635214"/>
      </p:ext>
    </p:extLst>
  </p:cSld>
  <p:clrMapOvr>
    <a:masterClrMapping/>
  </p:clrMapOvr>
  <mc:AlternateContent xmlns:mc="http://schemas.openxmlformats.org/markup-compatibility/2006">
    <mc:Choice xmlns:p14="http://schemas.microsoft.com/office/powerpoint/2010/main" Requires="p14">
      <p:transition spd="slow" p14:dur="2000" advTm="22377"/>
    </mc:Choice>
    <mc:Fallback>
      <p:transition spd="slow" advTm="2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Câu hỏi về điều trị</a:t>
            </a:r>
            <a:endParaRPr lang="en-AU" dirty="0"/>
          </a:p>
        </p:txBody>
      </p:sp>
      <p:sp>
        <p:nvSpPr>
          <p:cNvPr id="3" name="Content Placeholder 2"/>
          <p:cNvSpPr>
            <a:spLocks noGrp="1"/>
          </p:cNvSpPr>
          <p:nvPr>
            <p:ph idx="1"/>
          </p:nvPr>
        </p:nvSpPr>
        <p:spPr/>
        <p:txBody>
          <a:bodyPr>
            <a:normAutofit fontScale="85000" lnSpcReduction="10000"/>
          </a:bodyPr>
          <a:lstStyle/>
          <a:p>
            <a:r>
              <a:rPr lang="vi-VN" sz="2600" dirty="0"/>
              <a:t>Mục tiêu của từng điều trị là gì? Để chữa lành, kiểm soát, ngăn ngừa </a:t>
            </a:r>
            <a:r>
              <a:rPr lang="vi-VN" sz="2600" dirty="0" smtClean="0"/>
              <a:t>phát </a:t>
            </a:r>
            <a:r>
              <a:rPr lang="vi-VN" sz="2600" dirty="0"/>
              <a:t>tán, ngăn ngừa tái phát hay làm dịu các triệu chứng?</a:t>
            </a:r>
          </a:p>
          <a:p>
            <a:r>
              <a:rPr lang="vi-VN" sz="2600" dirty="0" smtClean="0"/>
              <a:t>Điều </a:t>
            </a:r>
            <a:r>
              <a:rPr lang="vi-VN" sz="2600" dirty="0"/>
              <a:t>trị này liệu có ảnh hưởng đến chất lượng cuộc sống của tôi </a:t>
            </a:r>
            <a:r>
              <a:rPr lang="vi-VN" sz="2600" dirty="0" smtClean="0"/>
              <a:t>không </a:t>
            </a:r>
            <a:r>
              <a:rPr lang="vi-VN" sz="2600" dirty="0"/>
              <a:t>– tôi có thể làm việc, quan hệ tình dục?</a:t>
            </a:r>
          </a:p>
          <a:p>
            <a:r>
              <a:rPr lang="vi-VN" sz="2600" dirty="0" smtClean="0"/>
              <a:t>Các </a:t>
            </a:r>
            <a:r>
              <a:rPr lang="vi-VN" sz="2600" dirty="0"/>
              <a:t>phản ứng phụ có thể có của điều trị này? Chúng có thể được </a:t>
            </a:r>
            <a:r>
              <a:rPr lang="vi-VN" sz="2600" dirty="0" smtClean="0"/>
              <a:t>ngăn </a:t>
            </a:r>
            <a:r>
              <a:rPr lang="vi-VN" sz="2600" dirty="0"/>
              <a:t>ngừa hay chế ngự không? Chúng tạm thời hay lâu dài</a:t>
            </a:r>
            <a:r>
              <a:rPr lang="vi-VN" sz="2600" dirty="0" smtClean="0"/>
              <a:t>?</a:t>
            </a:r>
            <a:endParaRPr lang="vi-VN" sz="2600" dirty="0"/>
          </a:p>
          <a:p>
            <a:r>
              <a:rPr lang="vi-VN" sz="2600" dirty="0"/>
              <a:t>Nếu trị liệu này không thành công thì sao</a:t>
            </a:r>
            <a:r>
              <a:rPr lang="vi-VN" sz="2600" dirty="0" smtClean="0"/>
              <a:t>?</a:t>
            </a:r>
            <a:endParaRPr lang="en-US" sz="2600" dirty="0" smtClean="0"/>
          </a:p>
          <a:p>
            <a:r>
              <a:rPr lang="vi-VN" sz="2600" dirty="0" smtClean="0"/>
              <a:t>Tôi </a:t>
            </a:r>
            <a:r>
              <a:rPr lang="vi-VN" sz="2600" dirty="0"/>
              <a:t>có thể có các liệu pháp bổ sung không</a:t>
            </a:r>
            <a:r>
              <a:rPr lang="vi-VN" sz="2600" dirty="0" smtClean="0"/>
              <a:t>?</a:t>
            </a:r>
            <a:endParaRPr lang="vi-VN" sz="2600" dirty="0"/>
          </a:p>
          <a:p>
            <a:r>
              <a:rPr lang="vi-VN" sz="2600" dirty="0"/>
              <a:t>Tôi muốn có một vài tuần để quyết định. Liệu có </a:t>
            </a:r>
            <a:r>
              <a:rPr lang="vi-VN" sz="2600" dirty="0" smtClean="0"/>
              <a:t>ảnh </a:t>
            </a:r>
            <a:r>
              <a:rPr lang="vi-VN" sz="2600" dirty="0"/>
              <a:t>hưởng gì không?</a:t>
            </a:r>
          </a:p>
          <a:p>
            <a:r>
              <a:rPr lang="vi-VN" sz="2600" dirty="0" smtClean="0"/>
              <a:t>Những </a:t>
            </a:r>
            <a:r>
              <a:rPr lang="vi-VN" sz="2600" dirty="0"/>
              <a:t>ai trong nhóm điều trị cho tôi?</a:t>
            </a:r>
          </a:p>
          <a:p>
            <a:endParaRPr lang="en-US" sz="2200" dirty="0" smtClean="0"/>
          </a:p>
          <a:p>
            <a:endParaRPr lang="vi-VN" dirty="0"/>
          </a:p>
          <a:p>
            <a:endParaRPr lang="en-AU"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5857168"/>
      </p:ext>
    </p:extLst>
  </p:cSld>
  <p:clrMapOvr>
    <a:masterClrMapping/>
  </p:clrMapOvr>
  <mc:AlternateContent xmlns:mc="http://schemas.openxmlformats.org/markup-compatibility/2006">
    <mc:Choice xmlns:p14="http://schemas.microsoft.com/office/powerpoint/2010/main" Requires="p14">
      <p:transition spd="slow" p14:dur="2000" advTm="42464"/>
    </mc:Choice>
    <mc:Fallback>
      <p:transition spd="slow" advTm="4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
            </a:r>
            <a:br>
              <a:rPr lang="en-US" dirty="0" smtClean="0"/>
            </a:br>
            <a:r>
              <a:rPr lang="vi-VN" dirty="0" smtClean="0"/>
              <a:t>Có</a:t>
            </a:r>
            <a:r>
              <a:rPr lang="en-US" dirty="0" smtClean="0"/>
              <a:t> </a:t>
            </a:r>
            <a:r>
              <a:rPr lang="vi-VN" dirty="0" smtClean="0"/>
              <a:t>thể</a:t>
            </a:r>
            <a:r>
              <a:rPr lang="en-US" dirty="0" smtClean="0"/>
              <a:t> </a:t>
            </a:r>
            <a:r>
              <a:rPr lang="vi-VN" dirty="0" smtClean="0"/>
              <a:t>lấy </a:t>
            </a:r>
            <a:r>
              <a:rPr lang="vi-VN" dirty="0"/>
              <a:t>thông tin </a:t>
            </a:r>
            <a:r>
              <a:rPr lang="vi-VN" dirty="0" smtClean="0"/>
              <a:t>đáng </a:t>
            </a:r>
            <a:r>
              <a:rPr lang="vi-VN" dirty="0"/>
              <a:t>tin cậy </a:t>
            </a:r>
            <a:r>
              <a:rPr lang="vi-VN" dirty="0" smtClean="0"/>
              <a:t>ở</a:t>
            </a:r>
            <a:r>
              <a:rPr lang="en-US" dirty="0" smtClean="0"/>
              <a:t> </a:t>
            </a:r>
            <a:r>
              <a:rPr lang="vi-VN" dirty="0" smtClean="0"/>
              <a:t>đâu</a:t>
            </a:r>
            <a:r>
              <a:rPr lang="vi-VN" dirty="0"/>
              <a:t>?</a:t>
            </a:r>
            <a:br>
              <a:rPr lang="vi-VN" dirty="0"/>
            </a:br>
            <a:endParaRPr lang="en-AU" dirty="0"/>
          </a:p>
        </p:txBody>
      </p:sp>
      <p:sp>
        <p:nvSpPr>
          <p:cNvPr id="3" name="Content Placeholder 2"/>
          <p:cNvSpPr>
            <a:spLocks noGrp="1"/>
          </p:cNvSpPr>
          <p:nvPr>
            <p:ph idx="1"/>
          </p:nvPr>
        </p:nvSpPr>
        <p:spPr/>
        <p:txBody>
          <a:bodyPr>
            <a:normAutofit fontScale="62500" lnSpcReduction="20000"/>
          </a:bodyPr>
          <a:lstStyle/>
          <a:p>
            <a:pPr marL="0" indent="0">
              <a:buNone/>
            </a:pPr>
            <a:r>
              <a:rPr lang="en-AU" dirty="0"/>
              <a:t>Đường dây Trợ giúp củ a Cancer Council 13 11 20 Thông tin và trợ</a:t>
            </a:r>
          </a:p>
          <a:p>
            <a:pPr marL="0" indent="0">
              <a:buNone/>
            </a:pPr>
            <a:r>
              <a:rPr lang="en-AU" dirty="0"/>
              <a:t>giúp dành cho quý vịvàgia đình với chi phíbằng một cuộc gọi nội hạt ởbất cứ đâu tại Úc.</a:t>
            </a:r>
          </a:p>
          <a:p>
            <a:pPr marL="0" indent="0">
              <a:buNone/>
            </a:pPr>
            <a:r>
              <a:rPr lang="en-AU" dirty="0"/>
              <a:t> </a:t>
            </a:r>
          </a:p>
          <a:p>
            <a:r>
              <a:rPr lang="en-AU" dirty="0"/>
              <a:t>Liên lạc với Đường dây này để được:</a:t>
            </a:r>
          </a:p>
          <a:p>
            <a:pPr marL="0" indent="0">
              <a:buNone/>
            </a:pPr>
            <a:endParaRPr lang="en-AU" dirty="0"/>
          </a:p>
          <a:p>
            <a:r>
              <a:rPr lang="en-AU" dirty="0"/>
              <a:t>Thông tin, bao gồm tài liệu miễn phí về các loại ung thư. </a:t>
            </a:r>
          </a:p>
          <a:p>
            <a:pPr marL="0" indent="0">
              <a:buNone/>
            </a:pPr>
            <a:endParaRPr lang="en-AU" dirty="0"/>
          </a:p>
          <a:p>
            <a:r>
              <a:rPr lang="en-AU" dirty="0"/>
              <a:t>Thông tin về các dịch vụ hỗ trợ của Cancer Council, có thể bao gồm </a:t>
            </a:r>
            <a:r>
              <a:rPr lang="en-AU" dirty="0" smtClean="0"/>
              <a:t>tư </a:t>
            </a:r>
            <a:r>
              <a:rPr lang="en-AU" dirty="0"/>
              <a:t>vấn, trợ giúp tài chánh và chỗ ở cho những ai từ nông thôn.</a:t>
            </a:r>
          </a:p>
          <a:p>
            <a:endParaRPr lang="en-AU" dirty="0"/>
          </a:p>
          <a:p>
            <a:r>
              <a:rPr lang="en-AU" dirty="0"/>
              <a:t>Thông tin về hóa trị, giải phẫu và xạ trị.</a:t>
            </a:r>
          </a:p>
          <a:p>
            <a:pPr marL="0" indent="0">
              <a:buNone/>
            </a:pPr>
            <a:endParaRPr lang="en-AU" dirty="0"/>
          </a:p>
          <a:p>
            <a:r>
              <a:rPr lang="en-AU" dirty="0"/>
              <a:t>Tâm sự với ai đó hay nói chuyện với người có chuyên môn </a:t>
            </a:r>
            <a:r>
              <a:rPr lang="en-AU" dirty="0" smtClean="0"/>
              <a:t>về những </a:t>
            </a:r>
            <a:r>
              <a:rPr lang="en-AU" dirty="0"/>
              <a:t>gì mình đang trải qua.</a:t>
            </a:r>
          </a:p>
          <a:p>
            <a:pPr marL="0" indent="0">
              <a:buNone/>
            </a:pPr>
            <a:endParaRPr lang="en-AU"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34918238"/>
      </p:ext>
    </p:extLst>
  </p:cSld>
  <p:clrMapOvr>
    <a:masterClrMapping/>
  </p:clrMapOvr>
  <mc:AlternateContent xmlns:mc="http://schemas.openxmlformats.org/markup-compatibility/2006">
    <mc:Choice xmlns:p14="http://schemas.microsoft.com/office/powerpoint/2010/main" Requires="p14">
      <p:transition spd="slow" p14:dur="2000" advTm="43383"/>
    </mc:Choice>
    <mc:Fallback>
      <p:transition spd="slow" advTm="4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BreaCan</a:t>
            </a:r>
            <a:endParaRPr lang="en-AU" dirty="0"/>
          </a:p>
        </p:txBody>
      </p:sp>
      <p:sp>
        <p:nvSpPr>
          <p:cNvPr id="3" name="Content Placeholder 2"/>
          <p:cNvSpPr>
            <a:spLocks noGrp="1"/>
          </p:cNvSpPr>
          <p:nvPr>
            <p:ph idx="1"/>
          </p:nvPr>
        </p:nvSpPr>
        <p:spPr/>
        <p:txBody>
          <a:bodyPr>
            <a:normAutofit fontScale="92500" lnSpcReduction="20000"/>
          </a:bodyPr>
          <a:lstStyle/>
          <a:p>
            <a:r>
              <a:rPr lang="vi-VN" dirty="0"/>
              <a:t>BreaCan là một dịch vụ thông tin và hỗ trợ không những cho phụ nữ bị ung thư vú hay ung thư những bộ phận sinh sản mà còn hỗ trợ cho cả bạn bè và thân nhân của họ nữa.</a:t>
            </a:r>
          </a:p>
          <a:p>
            <a:r>
              <a:rPr lang="vi-VN" dirty="0"/>
              <a:t>BreaCan giúp đỡ phụ nữ bị ung thư vú hay ung thư những bộ phận sinh sản. Quý vị có thể nói chuyện với những người từng bị ung thư như quý vị nhưng nay đã trở thành nhân viên thiện nguyện sau khi được huấn luyện, và nhờ vậy họ có thể hiểu được những gì quý vị đang phải kinh qua.</a:t>
            </a:r>
          </a:p>
          <a:p>
            <a:endParaRPr lang="en-AU"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2137487"/>
      </p:ext>
    </p:extLst>
  </p:cSld>
  <p:clrMapOvr>
    <a:masterClrMapping/>
  </p:clrMapOvr>
  <mc:AlternateContent xmlns:mc="http://schemas.openxmlformats.org/markup-compatibility/2006">
    <mc:Choice xmlns:p14="http://schemas.microsoft.com/office/powerpoint/2010/main" Requires="p14">
      <p:transition spd="slow" p14:dur="2000" advTm="33968"/>
    </mc:Choice>
    <mc:Fallback>
      <p:transition spd="slow" advTm="3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Breacan </a:t>
            </a:r>
            <a:endParaRPr lang="en-AU" dirty="0"/>
          </a:p>
        </p:txBody>
      </p:sp>
      <p:sp>
        <p:nvSpPr>
          <p:cNvPr id="3" name="Content Placeholder 2"/>
          <p:cNvSpPr>
            <a:spLocks noGrp="1"/>
          </p:cNvSpPr>
          <p:nvPr>
            <p:ph idx="1"/>
          </p:nvPr>
        </p:nvSpPr>
        <p:spPr/>
        <p:txBody>
          <a:bodyPr>
            <a:normAutofit fontScale="70000" lnSpcReduction="20000"/>
          </a:bodyPr>
          <a:lstStyle/>
          <a:p>
            <a:r>
              <a:rPr lang="vi-VN" dirty="0"/>
              <a:t>Nếu muốn liên lạc với BreaCan, xin quý vị gọi số 1300 781 500.</a:t>
            </a:r>
          </a:p>
          <a:p>
            <a:r>
              <a:rPr lang="vi-VN" dirty="0"/>
              <a:t>BreaCan mở cửa từ 10 giờ sáng đến 2 giờ chiều mỗi thứ Hai, thứ Tư và thứ Năm (trừ những ngày lễ nghỉ).</a:t>
            </a:r>
          </a:p>
          <a:p>
            <a:r>
              <a:rPr lang="vi-VN" dirty="0"/>
              <a:t>Nếu cần thông ngôn viên, khi gọi điện thoại, xin quý vị cho chúng tôi biết quý vị nói tiếng gì. Chúng tôi sẽ liên lạc với dịch vụ thông ngôn viên cho quý vị.</a:t>
            </a:r>
          </a:p>
          <a:p>
            <a:r>
              <a:rPr lang="vi-VN" b="1" dirty="0"/>
              <a:t>TRUNG TÂM HỖ TRỢ BreaCan (BreaCan RESOURCE CENTRE)</a:t>
            </a:r>
            <a:r>
              <a:rPr lang="vi-VN" dirty="0"/>
              <a:t/>
            </a:r>
            <a:br>
              <a:rPr lang="vi-VN" dirty="0"/>
            </a:br>
            <a:r>
              <a:rPr lang="vi-VN" dirty="0"/>
              <a:t>Tầng trệt,</a:t>
            </a:r>
            <a:br>
              <a:rPr lang="vi-VN" dirty="0"/>
            </a:br>
            <a:r>
              <a:rPr lang="vi-VN" dirty="0"/>
              <a:t>210 Lonsdale Street</a:t>
            </a:r>
            <a:br>
              <a:rPr lang="vi-VN" dirty="0"/>
            </a:br>
            <a:r>
              <a:rPr lang="vi-VN" dirty="0"/>
              <a:t>Melbourne, Victoria</a:t>
            </a:r>
            <a:br>
              <a:rPr lang="vi-VN" dirty="0"/>
            </a:br>
            <a:r>
              <a:rPr lang="vi-VN" b="1" dirty="0"/>
              <a:t>ĐIỆN THOẠI</a:t>
            </a:r>
            <a:r>
              <a:rPr lang="vi-VN" dirty="0"/>
              <a:t> 1300 781 500</a:t>
            </a:r>
            <a:br>
              <a:rPr lang="vi-VN" dirty="0"/>
            </a:br>
            <a:r>
              <a:rPr lang="vi-VN" b="1" dirty="0"/>
              <a:t>EMAIL</a:t>
            </a:r>
            <a:r>
              <a:rPr lang="vi-VN" dirty="0"/>
              <a:t> breacan@breacan.org.au</a:t>
            </a:r>
            <a:br>
              <a:rPr lang="vi-VN" dirty="0"/>
            </a:br>
            <a:r>
              <a:rPr lang="vi-VN" b="1" dirty="0"/>
              <a:t>WEB</a:t>
            </a:r>
            <a:r>
              <a:rPr lang="vi-VN" dirty="0"/>
              <a:t> www.breacan.org.au</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7578076"/>
      </p:ext>
    </p:extLst>
  </p:cSld>
  <p:clrMapOvr>
    <a:masterClrMapping/>
  </p:clrMapOvr>
  <mc:AlternateContent xmlns:mc="http://schemas.openxmlformats.org/markup-compatibility/2006">
    <mc:Choice xmlns:p14="http://schemas.microsoft.com/office/powerpoint/2010/main" Requires="p14">
      <p:transition spd="slow" p14:dur="2000" advTm="54912"/>
    </mc:Choice>
    <mc:Fallback>
      <p:transition spd="slow" advTm="5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751</Words>
  <Application>Microsoft Office PowerPoint</Application>
  <PresentationFormat>On-screen Show (4:3)</PresentationFormat>
  <Paragraphs>75</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Các câu hỏi để hỏi bác sĩ </vt:lpstr>
      <vt:lpstr> Khi chẩn đoán bị ung thư, quý vị hãy cộng t á c chặt chẽ  với bác sĩ và các chuyên viên săn sóc y tế khác </vt:lpstr>
      <vt:lpstr>Điều trị của riêng mình</vt:lpstr>
      <vt:lpstr>Các câu hỏi tổng quát</vt:lpstr>
      <vt:lpstr>Các câu hỏi về xét nghiệm?</vt:lpstr>
      <vt:lpstr>Câu hỏi về điều trị</vt:lpstr>
      <vt:lpstr> Có thể lấy thông tin đáng tin cậy ở đâu? </vt:lpstr>
      <vt:lpstr>BreaCan</vt:lpstr>
      <vt:lpstr>Breacan </vt:lpstr>
      <vt:lpstr>PowerPoint Presentation</vt:lpstr>
    </vt:vector>
  </TitlesOfParts>
  <Company>Breacan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 câu hỏi để hỏi bác sĩ</dc:title>
  <dc:creator>Lee Kennedy</dc:creator>
  <cp:lastModifiedBy>breacan</cp:lastModifiedBy>
  <cp:revision>8</cp:revision>
  <dcterms:created xsi:type="dcterms:W3CDTF">2013-03-07T06:40:49Z</dcterms:created>
  <dcterms:modified xsi:type="dcterms:W3CDTF">2013-04-05T00:21:37Z</dcterms:modified>
</cp:coreProperties>
</file>